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6"/>
  </p:handoutMasterIdLst>
  <p:sldIdLst>
    <p:sldId id="261" r:id="rId2"/>
    <p:sldId id="262" r:id="rId3"/>
    <p:sldId id="264" r:id="rId4"/>
    <p:sldId id="263" r:id="rId5"/>
  </p:sldIdLst>
  <p:sldSz cx="9144000" cy="6858000" type="screen4x3"/>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6" d="100"/>
          <a:sy n="106" d="100"/>
        </p:scale>
        <p:origin x="1158"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43343" cy="467072"/>
          </a:xfrm>
          <a:prstGeom prst="rect">
            <a:avLst/>
          </a:prstGeom>
        </p:spPr>
        <p:txBody>
          <a:bodyPr vert="horz" lIns="93315" tIns="46657" rIns="93315" bIns="46657" rtlCol="0"/>
          <a:lstStyle>
            <a:lvl1pPr algn="l">
              <a:defRPr sz="1200"/>
            </a:lvl1pPr>
          </a:lstStyle>
          <a:p>
            <a:endParaRPr lang="en-US"/>
          </a:p>
        </p:txBody>
      </p:sp>
      <p:sp>
        <p:nvSpPr>
          <p:cNvPr id="3" name="Date Placeholder 2"/>
          <p:cNvSpPr>
            <a:spLocks noGrp="1"/>
          </p:cNvSpPr>
          <p:nvPr>
            <p:ph type="dt" sz="quarter" idx="1"/>
          </p:nvPr>
        </p:nvSpPr>
        <p:spPr>
          <a:xfrm>
            <a:off x="3978133" y="1"/>
            <a:ext cx="3043343" cy="467072"/>
          </a:xfrm>
          <a:prstGeom prst="rect">
            <a:avLst/>
          </a:prstGeom>
        </p:spPr>
        <p:txBody>
          <a:bodyPr vert="horz" lIns="93315" tIns="46657" rIns="93315" bIns="46657" rtlCol="0"/>
          <a:lstStyle>
            <a:lvl1pPr algn="r">
              <a:defRPr sz="1200"/>
            </a:lvl1pPr>
          </a:lstStyle>
          <a:p>
            <a:fld id="{C1EBF6BA-3DAC-412A-B9C0-1339D255F8CB}" type="datetimeFigureOut">
              <a:rPr lang="en-US" smtClean="0"/>
              <a:t>3/21/2019</a:t>
            </a:fld>
            <a:endParaRPr lang="en-US"/>
          </a:p>
        </p:txBody>
      </p:sp>
      <p:sp>
        <p:nvSpPr>
          <p:cNvPr id="4" name="Footer Placeholder 3"/>
          <p:cNvSpPr>
            <a:spLocks noGrp="1"/>
          </p:cNvSpPr>
          <p:nvPr>
            <p:ph type="ftr" sz="quarter" idx="2"/>
          </p:nvPr>
        </p:nvSpPr>
        <p:spPr>
          <a:xfrm>
            <a:off x="0" y="8842031"/>
            <a:ext cx="3043343" cy="467071"/>
          </a:xfrm>
          <a:prstGeom prst="rect">
            <a:avLst/>
          </a:prstGeom>
        </p:spPr>
        <p:txBody>
          <a:bodyPr vert="horz" lIns="93315" tIns="46657" rIns="93315" bIns="46657" rtlCol="0" anchor="b"/>
          <a:lstStyle>
            <a:lvl1pPr algn="l">
              <a:defRPr sz="1200"/>
            </a:lvl1pPr>
          </a:lstStyle>
          <a:p>
            <a:endParaRPr lang="en-US"/>
          </a:p>
        </p:txBody>
      </p:sp>
      <p:sp>
        <p:nvSpPr>
          <p:cNvPr id="5" name="Slide Number Placeholder 4"/>
          <p:cNvSpPr>
            <a:spLocks noGrp="1"/>
          </p:cNvSpPr>
          <p:nvPr>
            <p:ph type="sldNum" sz="quarter" idx="3"/>
          </p:nvPr>
        </p:nvSpPr>
        <p:spPr>
          <a:xfrm>
            <a:off x="3978133" y="8842031"/>
            <a:ext cx="3043343" cy="467071"/>
          </a:xfrm>
          <a:prstGeom prst="rect">
            <a:avLst/>
          </a:prstGeom>
        </p:spPr>
        <p:txBody>
          <a:bodyPr vert="horz" lIns="93315" tIns="46657" rIns="93315" bIns="46657" rtlCol="0" anchor="b"/>
          <a:lstStyle>
            <a:lvl1pPr algn="r">
              <a:defRPr sz="1200"/>
            </a:lvl1pPr>
          </a:lstStyle>
          <a:p>
            <a:fld id="{456729DA-B408-4593-BDCD-6438FDE9F62F}" type="slidenum">
              <a:rPr lang="en-US" smtClean="0"/>
              <a:t>‹#›</a:t>
            </a:fld>
            <a:endParaRPr lang="en-US"/>
          </a:p>
        </p:txBody>
      </p:sp>
    </p:spTree>
    <p:extLst>
      <p:ext uri="{BB962C8B-B14F-4D97-AF65-F5344CB8AC3E}">
        <p14:creationId xmlns:p14="http://schemas.microsoft.com/office/powerpoint/2010/main" val="1590119031"/>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7E65DA0-C60E-4165-943F-DBF0D78D23B1}" type="datetimeFigureOut">
              <a:rPr lang="en-US" smtClean="0"/>
              <a:t>3/21/2019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8DB8BAE-5118-4B4F-B919-787056FD6BE9}" type="slidenum">
              <a:rPr lang="en-US" smtClean="0"/>
              <a:t>‹#›</a:t>
            </a:fld>
            <a:endParaRPr lang="en-US" dirty="0"/>
          </a:p>
        </p:txBody>
      </p:sp>
    </p:spTree>
    <p:extLst>
      <p:ext uri="{BB962C8B-B14F-4D97-AF65-F5344CB8AC3E}">
        <p14:creationId xmlns:p14="http://schemas.microsoft.com/office/powerpoint/2010/main" val="30545160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E65DA0-C60E-4165-943F-DBF0D78D23B1}" type="datetimeFigureOut">
              <a:rPr lang="en-US" smtClean="0"/>
              <a:t>3/21/2019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8DB8BAE-5118-4B4F-B919-787056FD6BE9}" type="slidenum">
              <a:rPr lang="en-US" smtClean="0"/>
              <a:t>‹#›</a:t>
            </a:fld>
            <a:endParaRPr lang="en-US" dirty="0"/>
          </a:p>
        </p:txBody>
      </p:sp>
    </p:spTree>
    <p:extLst>
      <p:ext uri="{BB962C8B-B14F-4D97-AF65-F5344CB8AC3E}">
        <p14:creationId xmlns:p14="http://schemas.microsoft.com/office/powerpoint/2010/main" val="32313552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E65DA0-C60E-4165-943F-DBF0D78D23B1}" type="datetimeFigureOut">
              <a:rPr lang="en-US" smtClean="0"/>
              <a:t>3/21/2019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8DB8BAE-5118-4B4F-B919-787056FD6BE9}" type="slidenum">
              <a:rPr lang="en-US" smtClean="0"/>
              <a:t>‹#›</a:t>
            </a:fld>
            <a:endParaRPr lang="en-US" dirty="0"/>
          </a:p>
        </p:txBody>
      </p:sp>
    </p:spTree>
    <p:extLst>
      <p:ext uri="{BB962C8B-B14F-4D97-AF65-F5344CB8AC3E}">
        <p14:creationId xmlns:p14="http://schemas.microsoft.com/office/powerpoint/2010/main" val="38091582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E65DA0-C60E-4165-943F-DBF0D78D23B1}" type="datetimeFigureOut">
              <a:rPr lang="en-US" smtClean="0"/>
              <a:t>3/21/2019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8DB8BAE-5118-4B4F-B919-787056FD6BE9}" type="slidenum">
              <a:rPr lang="en-US" smtClean="0"/>
              <a:t>‹#›</a:t>
            </a:fld>
            <a:endParaRPr lang="en-US" dirty="0"/>
          </a:p>
        </p:txBody>
      </p:sp>
    </p:spTree>
    <p:extLst>
      <p:ext uri="{BB962C8B-B14F-4D97-AF65-F5344CB8AC3E}">
        <p14:creationId xmlns:p14="http://schemas.microsoft.com/office/powerpoint/2010/main" val="6501790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7E65DA0-C60E-4165-943F-DBF0D78D23B1}" type="datetimeFigureOut">
              <a:rPr lang="en-US" smtClean="0"/>
              <a:t>3/21/2019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8DB8BAE-5118-4B4F-B919-787056FD6BE9}" type="slidenum">
              <a:rPr lang="en-US" smtClean="0"/>
              <a:t>‹#›</a:t>
            </a:fld>
            <a:endParaRPr lang="en-US" dirty="0"/>
          </a:p>
        </p:txBody>
      </p:sp>
    </p:spTree>
    <p:extLst>
      <p:ext uri="{BB962C8B-B14F-4D97-AF65-F5344CB8AC3E}">
        <p14:creationId xmlns:p14="http://schemas.microsoft.com/office/powerpoint/2010/main" val="2628397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7E65DA0-C60E-4165-943F-DBF0D78D23B1}" type="datetimeFigureOut">
              <a:rPr lang="en-US" smtClean="0"/>
              <a:t>3/21/2019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8DB8BAE-5118-4B4F-B919-787056FD6BE9}" type="slidenum">
              <a:rPr lang="en-US" smtClean="0"/>
              <a:t>‹#›</a:t>
            </a:fld>
            <a:endParaRPr lang="en-US" dirty="0"/>
          </a:p>
        </p:txBody>
      </p:sp>
    </p:spTree>
    <p:extLst>
      <p:ext uri="{BB962C8B-B14F-4D97-AF65-F5344CB8AC3E}">
        <p14:creationId xmlns:p14="http://schemas.microsoft.com/office/powerpoint/2010/main" val="1876493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7E65DA0-C60E-4165-943F-DBF0D78D23B1}" type="datetimeFigureOut">
              <a:rPr lang="en-US" smtClean="0"/>
              <a:t>3/21/2019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8DB8BAE-5118-4B4F-B919-787056FD6BE9}" type="slidenum">
              <a:rPr lang="en-US" smtClean="0"/>
              <a:t>‹#›</a:t>
            </a:fld>
            <a:endParaRPr lang="en-US" dirty="0"/>
          </a:p>
        </p:txBody>
      </p:sp>
    </p:spTree>
    <p:extLst>
      <p:ext uri="{BB962C8B-B14F-4D97-AF65-F5344CB8AC3E}">
        <p14:creationId xmlns:p14="http://schemas.microsoft.com/office/powerpoint/2010/main" val="10787352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7E65DA0-C60E-4165-943F-DBF0D78D23B1}" type="datetimeFigureOut">
              <a:rPr lang="en-US" smtClean="0"/>
              <a:t>3/21/2019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8DB8BAE-5118-4B4F-B919-787056FD6BE9}" type="slidenum">
              <a:rPr lang="en-US" smtClean="0"/>
              <a:t>‹#›</a:t>
            </a:fld>
            <a:endParaRPr lang="en-US" dirty="0"/>
          </a:p>
        </p:txBody>
      </p:sp>
    </p:spTree>
    <p:extLst>
      <p:ext uri="{BB962C8B-B14F-4D97-AF65-F5344CB8AC3E}">
        <p14:creationId xmlns:p14="http://schemas.microsoft.com/office/powerpoint/2010/main" val="28019052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7E65DA0-C60E-4165-943F-DBF0D78D23B1}" type="datetimeFigureOut">
              <a:rPr lang="en-US" smtClean="0"/>
              <a:t>3/21/2019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8DB8BAE-5118-4B4F-B919-787056FD6BE9}" type="slidenum">
              <a:rPr lang="en-US" smtClean="0"/>
              <a:t>‹#›</a:t>
            </a:fld>
            <a:endParaRPr lang="en-US" dirty="0"/>
          </a:p>
        </p:txBody>
      </p:sp>
    </p:spTree>
    <p:extLst>
      <p:ext uri="{BB962C8B-B14F-4D97-AF65-F5344CB8AC3E}">
        <p14:creationId xmlns:p14="http://schemas.microsoft.com/office/powerpoint/2010/main" val="28465646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7E65DA0-C60E-4165-943F-DBF0D78D23B1}" type="datetimeFigureOut">
              <a:rPr lang="en-US" smtClean="0"/>
              <a:t>3/21/2019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8DB8BAE-5118-4B4F-B919-787056FD6BE9}" type="slidenum">
              <a:rPr lang="en-US" smtClean="0"/>
              <a:t>‹#›</a:t>
            </a:fld>
            <a:endParaRPr lang="en-US" dirty="0"/>
          </a:p>
        </p:txBody>
      </p:sp>
    </p:spTree>
    <p:extLst>
      <p:ext uri="{BB962C8B-B14F-4D97-AF65-F5344CB8AC3E}">
        <p14:creationId xmlns:p14="http://schemas.microsoft.com/office/powerpoint/2010/main" val="40354214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7E65DA0-C60E-4165-943F-DBF0D78D23B1}" type="datetimeFigureOut">
              <a:rPr lang="en-US" smtClean="0"/>
              <a:t>3/21/2019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8DB8BAE-5118-4B4F-B919-787056FD6BE9}" type="slidenum">
              <a:rPr lang="en-US" smtClean="0"/>
              <a:t>‹#›</a:t>
            </a:fld>
            <a:endParaRPr lang="en-US" dirty="0"/>
          </a:p>
        </p:txBody>
      </p:sp>
    </p:spTree>
    <p:extLst>
      <p:ext uri="{BB962C8B-B14F-4D97-AF65-F5344CB8AC3E}">
        <p14:creationId xmlns:p14="http://schemas.microsoft.com/office/powerpoint/2010/main" val="30030846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E65DA0-C60E-4165-943F-DBF0D78D23B1}" type="datetimeFigureOut">
              <a:rPr lang="en-US" smtClean="0"/>
              <a:t>3/21/2019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DB8BAE-5118-4B4F-B919-787056FD6BE9}" type="slidenum">
              <a:rPr lang="en-US" smtClean="0"/>
              <a:t>‹#›</a:t>
            </a:fld>
            <a:endParaRPr lang="en-US" dirty="0"/>
          </a:p>
        </p:txBody>
      </p:sp>
    </p:spTree>
    <p:extLst>
      <p:ext uri="{BB962C8B-B14F-4D97-AF65-F5344CB8AC3E}">
        <p14:creationId xmlns:p14="http://schemas.microsoft.com/office/powerpoint/2010/main" val="3407988107"/>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t>Human motivation</a:t>
            </a:r>
          </a:p>
        </p:txBody>
      </p:sp>
      <p:sp>
        <p:nvSpPr>
          <p:cNvPr id="3" name="Content Placeholder 2"/>
          <p:cNvSpPr>
            <a:spLocks noGrp="1"/>
          </p:cNvSpPr>
          <p:nvPr>
            <p:ph idx="1"/>
          </p:nvPr>
        </p:nvSpPr>
        <p:spPr/>
        <p:txBody>
          <a:bodyPr>
            <a:normAutofit lnSpcReduction="10000"/>
          </a:bodyPr>
          <a:lstStyle/>
          <a:p>
            <a:r>
              <a:rPr lang="en-US" dirty="0"/>
              <a:t>Prompts a person to action</a:t>
            </a:r>
            <a:r>
              <a:rPr lang="en-US" dirty="0" smtClean="0"/>
              <a:t>.</a:t>
            </a:r>
          </a:p>
          <a:p>
            <a:pPr marL="0" indent="0">
              <a:buNone/>
            </a:pPr>
            <a:endParaRPr lang="en-US" dirty="0"/>
          </a:p>
          <a:p>
            <a:r>
              <a:rPr lang="en-US" dirty="0"/>
              <a:t>Types of motivators: extrinsic and intrinsic. </a:t>
            </a:r>
            <a:endParaRPr lang="en-US" dirty="0" smtClean="0"/>
          </a:p>
          <a:p>
            <a:endParaRPr lang="en-US" dirty="0"/>
          </a:p>
          <a:p>
            <a:r>
              <a:rPr lang="en-US" dirty="0"/>
              <a:t>Few people are either all extrinsic or </a:t>
            </a:r>
            <a:r>
              <a:rPr lang="en-US" dirty="0" smtClean="0"/>
              <a:t>all intrinsic</a:t>
            </a:r>
            <a:r>
              <a:rPr lang="en-US" dirty="0"/>
              <a:t>.</a:t>
            </a:r>
          </a:p>
          <a:p>
            <a:endParaRPr lang="en-US" dirty="0"/>
          </a:p>
          <a:p>
            <a:pPr marL="0" indent="0">
              <a:buNone/>
            </a:pPr>
            <a:r>
              <a:rPr lang="en-US" dirty="0" smtClean="0"/>
              <a:t>	</a:t>
            </a:r>
            <a:r>
              <a:rPr lang="en-US" dirty="0" smtClean="0">
                <a:sym typeface="Wingdings 3" panose="05040102010807070707" pitchFamily="18" charset="2"/>
              </a:rPr>
              <a:t> Interplay of values</a:t>
            </a:r>
            <a:r>
              <a:rPr lang="en-US" dirty="0" smtClean="0"/>
              <a:t>. </a:t>
            </a:r>
            <a:endParaRPr lang="en-US" dirty="0"/>
          </a:p>
        </p:txBody>
      </p:sp>
    </p:spTree>
    <p:extLst>
      <p:ext uri="{BB962C8B-B14F-4D97-AF65-F5344CB8AC3E}">
        <p14:creationId xmlns:p14="http://schemas.microsoft.com/office/powerpoint/2010/main" val="4074913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1000"/>
                                        <p:tgtEl>
                                          <p:spTgt spid="3">
                                            <p:txEl>
                                              <p:pRg st="6" end="6"/>
                                            </p:txEl>
                                          </p:spTgt>
                                        </p:tgtEl>
                                      </p:cBhvr>
                                    </p:animEffect>
                                    <p:anim calcmode="lin" valueType="num">
                                      <p:cBhvr>
                                        <p:cTn id="2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t>Extrinsic motivation</a:t>
            </a:r>
            <a:endParaRPr lang="en-US" sz="4000" b="1" dirty="0"/>
          </a:p>
        </p:txBody>
      </p:sp>
      <p:sp>
        <p:nvSpPr>
          <p:cNvPr id="3" name="Content Placeholder 2"/>
          <p:cNvSpPr>
            <a:spLocks noGrp="1"/>
          </p:cNvSpPr>
          <p:nvPr>
            <p:ph idx="1"/>
          </p:nvPr>
        </p:nvSpPr>
        <p:spPr/>
        <p:txBody>
          <a:bodyPr>
            <a:normAutofit fontScale="92500" lnSpcReduction="20000"/>
          </a:bodyPr>
          <a:lstStyle/>
          <a:p>
            <a:r>
              <a:rPr lang="en-US" dirty="0" smtClean="0"/>
              <a:t>Receiving external rewards (carrot) and avoiding punishment (stick).</a:t>
            </a:r>
          </a:p>
          <a:p>
            <a:endParaRPr lang="en-US" dirty="0"/>
          </a:p>
          <a:p>
            <a:pPr marL="0" indent="0">
              <a:buNone/>
            </a:pPr>
            <a:r>
              <a:rPr lang="en-US" dirty="0" smtClean="0"/>
              <a:t>	</a:t>
            </a:r>
            <a:r>
              <a:rPr lang="en-US" dirty="0" smtClean="0">
                <a:sym typeface="Wingdings 3" panose="05040102010807070707" pitchFamily="18" charset="2"/>
              </a:rPr>
              <a:t> </a:t>
            </a:r>
            <a:r>
              <a:rPr lang="en-US" dirty="0">
                <a:sym typeface="Wingdings 3" panose="05040102010807070707" pitchFamily="18" charset="2"/>
              </a:rPr>
              <a:t>E</a:t>
            </a:r>
            <a:r>
              <a:rPr lang="en-US" dirty="0" smtClean="0"/>
              <a:t>xternal rewards: e.g. money, fame, 				grades.</a:t>
            </a:r>
          </a:p>
          <a:p>
            <a:endParaRPr lang="en-US" dirty="0" smtClean="0"/>
          </a:p>
          <a:p>
            <a:r>
              <a:rPr lang="en-US" dirty="0" smtClean="0"/>
              <a:t>Can be useful to encourage first steps toward change.</a:t>
            </a:r>
          </a:p>
          <a:p>
            <a:pPr marL="0" indent="0">
              <a:buNone/>
            </a:pPr>
            <a:endParaRPr lang="en-US" dirty="0"/>
          </a:p>
          <a:p>
            <a:r>
              <a:rPr lang="en-US" dirty="0" smtClean="0"/>
              <a:t>Financial </a:t>
            </a:r>
            <a:r>
              <a:rPr lang="en-US" dirty="0"/>
              <a:t>incentives can backfire.</a:t>
            </a:r>
          </a:p>
          <a:p>
            <a:endParaRPr lang="en-US" dirty="0"/>
          </a:p>
          <a:p>
            <a:pPr marL="0" indent="0">
              <a:buNone/>
            </a:pPr>
            <a:endParaRPr lang="en-US" dirty="0"/>
          </a:p>
        </p:txBody>
      </p:sp>
    </p:spTree>
    <p:extLst>
      <p:ext uri="{BB962C8B-B14F-4D97-AF65-F5344CB8AC3E}">
        <p14:creationId xmlns:p14="http://schemas.microsoft.com/office/powerpoint/2010/main" val="3072543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1000"/>
                                        <p:tgtEl>
                                          <p:spTgt spid="3">
                                            <p:txEl>
                                              <p:pRg st="6" end="6"/>
                                            </p:txEl>
                                          </p:spTgt>
                                        </p:tgtEl>
                                      </p:cBhvr>
                                    </p:animEffect>
                                    <p:anim calcmode="lin" valueType="num">
                                      <p:cBhvr>
                                        <p:cTn id="2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6200" y="76200"/>
            <a:ext cx="8991600" cy="6001643"/>
          </a:xfrm>
          <a:prstGeom prst="rect">
            <a:avLst/>
          </a:prstGeom>
          <a:noFill/>
        </p:spPr>
        <p:txBody>
          <a:bodyPr wrap="square" rtlCol="0">
            <a:spAutoFit/>
          </a:bodyPr>
          <a:lstStyle/>
          <a:p>
            <a:r>
              <a:rPr lang="en-US" sz="2400" dirty="0" smtClean="0"/>
              <a:t>‘</a:t>
            </a:r>
            <a:r>
              <a:rPr lang="en-US" sz="2400" dirty="0"/>
              <a:t>Experimental economists have found that offering to pay women for donating blood decreases the number willing to donate by almost half, and that letting them contribute the payment to charity reverses the effect. Consider another example: When six day-care centers in Haifa, Israel, began fining parents for late pickups, the number of tardy parents doubled. The fine seems to have reduced their ethical obligation to avoid inconveniencing the teachers and led them to think of lateness as simply a commodity they could purchase.</a:t>
            </a:r>
          </a:p>
          <a:p>
            <a:endParaRPr lang="en-US" sz="2400" dirty="0"/>
          </a:p>
          <a:p>
            <a:r>
              <a:rPr lang="en-US" sz="2400" dirty="0"/>
              <a:t>Dozens of recent experiments show that rewarding self-interest with economic incentives can backfire when they undermine what Adam Smith called “the moral sentiments.”’</a:t>
            </a:r>
          </a:p>
          <a:p>
            <a:endParaRPr lang="en-US" sz="2400" dirty="0" smtClean="0"/>
          </a:p>
          <a:p>
            <a:r>
              <a:rPr lang="en-US" sz="2400" dirty="0" smtClean="0"/>
              <a:t>Samuel </a:t>
            </a:r>
            <a:r>
              <a:rPr lang="en-US" sz="2400" dirty="0"/>
              <a:t>Bowles</a:t>
            </a:r>
          </a:p>
          <a:p>
            <a:r>
              <a:rPr lang="en-US" sz="2400" b="1" dirty="0"/>
              <a:t>When Economic Incentives Backfire</a:t>
            </a:r>
          </a:p>
          <a:p>
            <a:r>
              <a:rPr lang="en-US" sz="2400" i="1" dirty="0"/>
              <a:t>Harvard Business Review </a:t>
            </a:r>
            <a:r>
              <a:rPr lang="en-US" sz="2400" dirty="0"/>
              <a:t>(March 2009</a:t>
            </a:r>
            <a:r>
              <a:rPr lang="en-US" sz="2400" dirty="0" smtClean="0"/>
              <a:t>)</a:t>
            </a:r>
            <a:endParaRPr lang="en-US" sz="2400" dirty="0"/>
          </a:p>
        </p:txBody>
      </p:sp>
    </p:spTree>
    <p:extLst>
      <p:ext uri="{BB962C8B-B14F-4D97-AF65-F5344CB8AC3E}">
        <p14:creationId xmlns:p14="http://schemas.microsoft.com/office/powerpoint/2010/main" val="29842435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t>Intrinsic motivation </a:t>
            </a:r>
            <a:endParaRPr lang="en-US" sz="4000" b="1" dirty="0"/>
          </a:p>
        </p:txBody>
      </p:sp>
      <p:sp>
        <p:nvSpPr>
          <p:cNvPr id="3" name="Content Placeholder 2"/>
          <p:cNvSpPr>
            <a:spLocks noGrp="1"/>
          </p:cNvSpPr>
          <p:nvPr>
            <p:ph idx="1"/>
          </p:nvPr>
        </p:nvSpPr>
        <p:spPr/>
        <p:txBody>
          <a:bodyPr>
            <a:normAutofit fontScale="92500" lnSpcReduction="10000"/>
          </a:bodyPr>
          <a:lstStyle/>
          <a:p>
            <a:r>
              <a:rPr lang="en-US" sz="2000" dirty="0"/>
              <a:t>S</a:t>
            </a:r>
            <a:r>
              <a:rPr lang="en-US" sz="2000" dirty="0" smtClean="0"/>
              <a:t>elf-motivated: originates </a:t>
            </a:r>
            <a:r>
              <a:rPr lang="en-US" sz="2000" dirty="0"/>
              <a:t>within </a:t>
            </a:r>
            <a:r>
              <a:rPr lang="en-US" sz="2000" dirty="0" smtClean="0"/>
              <a:t>an individual</a:t>
            </a:r>
            <a:r>
              <a:rPr lang="en-US" sz="2000" dirty="0"/>
              <a:t>.</a:t>
            </a:r>
            <a:r>
              <a:rPr lang="en-US" sz="2000" dirty="0" smtClean="0"/>
              <a:t> </a:t>
            </a:r>
          </a:p>
          <a:p>
            <a:endParaRPr lang="en-US" sz="2000" dirty="0"/>
          </a:p>
          <a:p>
            <a:r>
              <a:rPr lang="en-US" sz="2000" dirty="0" smtClean="0"/>
              <a:t>Personal satisfaction.</a:t>
            </a:r>
          </a:p>
          <a:p>
            <a:endParaRPr lang="en-US" sz="2000" dirty="0"/>
          </a:p>
          <a:p>
            <a:pPr marL="0" indent="0">
              <a:buNone/>
            </a:pPr>
            <a:r>
              <a:rPr lang="en-US" sz="2000" dirty="0" smtClean="0"/>
              <a:t>	</a:t>
            </a:r>
            <a:r>
              <a:rPr lang="en-US" sz="2000" dirty="0" smtClean="0">
                <a:sym typeface="Wingdings 3" panose="05040102010807070707" pitchFamily="18" charset="2"/>
              </a:rPr>
              <a:t> </a:t>
            </a:r>
            <a:r>
              <a:rPr lang="en-US" sz="2000" dirty="0" smtClean="0"/>
              <a:t>Has meaning/purpose.</a:t>
            </a:r>
          </a:p>
          <a:p>
            <a:pPr marL="0" indent="0">
              <a:buNone/>
            </a:pPr>
            <a:endParaRPr lang="en-US" sz="2000" dirty="0" smtClean="0"/>
          </a:p>
          <a:p>
            <a:pPr marL="0" indent="0">
              <a:buNone/>
            </a:pPr>
            <a:r>
              <a:rPr lang="en-US" sz="2000" dirty="0" smtClean="0">
                <a:sym typeface="Wingdings 3" panose="05040102010807070707" pitchFamily="18" charset="2"/>
              </a:rPr>
              <a:t>	 </a:t>
            </a:r>
            <a:r>
              <a:rPr lang="en-US" sz="2000" dirty="0">
                <a:sym typeface="Wingdings 3" panose="05040102010807070707" pitchFamily="18" charset="2"/>
              </a:rPr>
              <a:t>M</a:t>
            </a:r>
            <a:r>
              <a:rPr lang="en-US" sz="2000" dirty="0" smtClean="0">
                <a:sym typeface="Wingdings 3" panose="05040102010807070707" pitchFamily="18" charset="2"/>
              </a:rPr>
              <a:t>astering new skills.</a:t>
            </a:r>
            <a:endParaRPr lang="en-US" sz="2000" dirty="0" smtClean="0"/>
          </a:p>
          <a:p>
            <a:pPr marL="0" indent="0">
              <a:buNone/>
            </a:pPr>
            <a:endParaRPr lang="en-US" sz="2000" dirty="0"/>
          </a:p>
          <a:p>
            <a:r>
              <a:rPr lang="en-US" sz="2000" dirty="0"/>
              <a:t>Intellectual </a:t>
            </a:r>
            <a:r>
              <a:rPr lang="en-US" sz="2000" dirty="0" smtClean="0"/>
              <a:t>curiosity: have a </a:t>
            </a:r>
            <a:r>
              <a:rPr lang="en-US" sz="2000" dirty="0"/>
              <a:t>love of </a:t>
            </a:r>
            <a:r>
              <a:rPr lang="en-US" sz="2000" dirty="0" smtClean="0"/>
              <a:t>learning.</a:t>
            </a:r>
          </a:p>
          <a:p>
            <a:endParaRPr lang="en-US" sz="2000" dirty="0"/>
          </a:p>
          <a:p>
            <a:r>
              <a:rPr lang="en-US" sz="2000" dirty="0" smtClean="0"/>
              <a:t>Self-growth: e.g</a:t>
            </a:r>
            <a:r>
              <a:rPr lang="en-US" sz="2000" dirty="0"/>
              <a:t>. going for a run because you find it relaxing or are trying to beat a personal record, not to win a </a:t>
            </a:r>
            <a:r>
              <a:rPr lang="en-US" sz="2000" dirty="0" smtClean="0"/>
              <a:t>competition.</a:t>
            </a:r>
          </a:p>
          <a:p>
            <a:pPr marL="0" indent="0">
              <a:buNone/>
            </a:pPr>
            <a:endParaRPr lang="en-US" sz="2000" dirty="0"/>
          </a:p>
          <a:p>
            <a:r>
              <a:rPr lang="en-US" sz="2000" dirty="0" smtClean="0"/>
              <a:t>Feel a sense of duty, a higher purpose.</a:t>
            </a:r>
          </a:p>
        </p:txBody>
      </p:sp>
    </p:spTree>
    <p:extLst>
      <p:ext uri="{BB962C8B-B14F-4D97-AF65-F5344CB8AC3E}">
        <p14:creationId xmlns:p14="http://schemas.microsoft.com/office/powerpoint/2010/main" val="2221347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1000"/>
                                        <p:tgtEl>
                                          <p:spTgt spid="3">
                                            <p:txEl>
                                              <p:pRg st="6" end="6"/>
                                            </p:txEl>
                                          </p:spTgt>
                                        </p:tgtEl>
                                      </p:cBhvr>
                                    </p:animEffect>
                                    <p:anim calcmode="lin" valueType="num">
                                      <p:cBhvr>
                                        <p:cTn id="2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fade">
                                      <p:cBhvr>
                                        <p:cTn id="35" dur="1000"/>
                                        <p:tgtEl>
                                          <p:spTgt spid="3">
                                            <p:txEl>
                                              <p:pRg st="8" end="8"/>
                                            </p:txEl>
                                          </p:spTgt>
                                        </p:tgtEl>
                                      </p:cBhvr>
                                    </p:animEffect>
                                    <p:anim calcmode="lin" valueType="num">
                                      <p:cBhvr>
                                        <p:cTn id="36"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10" end="10"/>
                                            </p:txEl>
                                          </p:spTgt>
                                        </p:tgtEl>
                                        <p:attrNameLst>
                                          <p:attrName>style.visibility</p:attrName>
                                        </p:attrNameLst>
                                      </p:cBhvr>
                                      <p:to>
                                        <p:strVal val="visible"/>
                                      </p:to>
                                    </p:set>
                                    <p:animEffect transition="in" filter="fade">
                                      <p:cBhvr>
                                        <p:cTn id="42" dur="1000"/>
                                        <p:tgtEl>
                                          <p:spTgt spid="3">
                                            <p:txEl>
                                              <p:pRg st="10" end="10"/>
                                            </p:txEl>
                                          </p:spTgt>
                                        </p:tgtEl>
                                      </p:cBhvr>
                                    </p:animEffect>
                                    <p:anim calcmode="lin" valueType="num">
                                      <p:cBhvr>
                                        <p:cTn id="43"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12" end="12"/>
                                            </p:txEl>
                                          </p:spTgt>
                                        </p:tgtEl>
                                        <p:attrNameLst>
                                          <p:attrName>style.visibility</p:attrName>
                                        </p:attrNameLst>
                                      </p:cBhvr>
                                      <p:to>
                                        <p:strVal val="visible"/>
                                      </p:to>
                                    </p:set>
                                    <p:animEffect transition="in" filter="fade">
                                      <p:cBhvr>
                                        <p:cTn id="49" dur="1000"/>
                                        <p:tgtEl>
                                          <p:spTgt spid="3">
                                            <p:txEl>
                                              <p:pRg st="12" end="12"/>
                                            </p:txEl>
                                          </p:spTgt>
                                        </p:tgtEl>
                                      </p:cBhvr>
                                    </p:animEffect>
                                    <p:anim calcmode="lin" valueType="num">
                                      <p:cBhvr>
                                        <p:cTn id="50" dur="1000" fill="hold"/>
                                        <p:tgtEl>
                                          <p:spTgt spid="3">
                                            <p:txEl>
                                              <p:pRg st="12" end="12"/>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12" end="1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TotalTime>
  <Words>182</Words>
  <Application>Microsoft Office PowerPoint</Application>
  <PresentationFormat>On-screen Show (4:3)</PresentationFormat>
  <Paragraphs>37</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Wingdings 3</vt:lpstr>
      <vt:lpstr>Office Theme</vt:lpstr>
      <vt:lpstr>Human motivation</vt:lpstr>
      <vt:lpstr>Extrinsic motivation</vt:lpstr>
      <vt:lpstr>PowerPoint Presentation</vt:lpstr>
      <vt:lpstr>Intrinsic motivation </vt:lpstr>
    </vt:vector>
  </TitlesOfParts>
  <Company>SFSU</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Huia Richard Hutton</dc:creator>
  <cp:lastModifiedBy>Huia Richard Hutton</cp:lastModifiedBy>
  <cp:revision>46</cp:revision>
  <cp:lastPrinted>2019-03-21T17:39:06Z</cp:lastPrinted>
  <dcterms:created xsi:type="dcterms:W3CDTF">2014-05-01T20:32:05Z</dcterms:created>
  <dcterms:modified xsi:type="dcterms:W3CDTF">2019-03-21T17:41:15Z</dcterms:modified>
</cp:coreProperties>
</file>